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3" r:id="rId2"/>
    <p:sldId id="281" r:id="rId3"/>
    <p:sldId id="274" r:id="rId4"/>
    <p:sldId id="275" r:id="rId5"/>
    <p:sldId id="318" r:id="rId6"/>
    <p:sldId id="290" r:id="rId7"/>
    <p:sldId id="32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23C98D16-A9A1-F44A-8C38-5BE577997501}">
          <p14:sldIdLst>
            <p14:sldId id="273"/>
          </p14:sldIdLst>
        </p14:section>
        <p14:section name="Intro" id="{EE8FD0CF-A25F-A540-8B94-CDB611F048E6}">
          <p14:sldIdLst>
            <p14:sldId id="281"/>
          </p14:sldIdLst>
        </p14:section>
        <p14:section name="Dimensionality reduction" id="{D9EBD24D-C993-DF4D-8056-9B6F3711C244}">
          <p14:sldIdLst>
            <p14:sldId id="274"/>
          </p14:sldIdLst>
        </p14:section>
        <p14:section name="Clustering" id="{F77715A2-7F68-1943-9841-CEFF63F5B99D}">
          <p14:sldIdLst>
            <p14:sldId id="275"/>
          </p14:sldIdLst>
        </p14:section>
        <p14:section name="Common pitfalls" id="{13B8AA30-F402-0145-A21E-655676AEB9A9}">
          <p14:sldIdLst>
            <p14:sldId id="318"/>
          </p14:sldIdLst>
        </p14:section>
        <p14:section name="Biological usecases" id="{3AE20213-979D-1044-91EC-DAFDA7639516}">
          <p14:sldIdLst>
            <p14:sldId id="290"/>
          </p14:sldIdLst>
        </p14:section>
        <p14:section name="Wrap-up" id="{80891B87-8133-D248-8604-8B3622D470A1}">
          <p14:sldIdLst>
            <p14:sldId id="327"/>
          </p14:sldIdLst>
        </p14:section>
        <p14:section name="Wrap-Up" id="{3E11A05D-87AF-9148-B2F7-7DBDE4F040A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1400"/>
    <a:srgbClr val="6A3A00"/>
    <a:srgbClr val="EA8A00"/>
    <a:srgbClr val="F5AF01"/>
    <a:srgbClr val="FFD302"/>
    <a:srgbClr val="FFF000"/>
    <a:srgbClr val="6A4C93"/>
    <a:srgbClr val="1982C4"/>
    <a:srgbClr val="8AC926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8"/>
    <p:restoredTop sz="94631"/>
  </p:normalViewPr>
  <p:slideViewPr>
    <p:cSldViewPr snapToGrid="0" snapToObjects="1">
      <p:cViewPr varScale="1">
        <p:scale>
          <a:sx n="83" d="100"/>
          <a:sy n="83" d="100"/>
        </p:scale>
        <p:origin x="224" y="5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22:0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30T15:41:46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4:07:2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0:41:21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35.19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16:07:56.2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1 164 24575,'46'0'0,"27"0"0,22 0 0,-22 0 0,11 0 0,6 0 0,4 0 0,-1 0-1639,-7 0 1,1 0-1,1 1 1,4-1 0,5 0-1,6-1 1554,-22 0 1,5 0 0,2-1 0,4 1-1,2-1 1,2 0 0,2 0 0,2 0-1,0-1 1,1 1 0,1 0-90,-10-1 0,2 1 0,2-1 0,0 0 0,2 0 1,0 0-1,2 0 0,0 0 0,1 0 0,1 0 1,0 0-1,1-1 0,0 1 0,0 0 174,-10 1 0,1-1 0,1 0 0,0 1 0,0-1 0,2 0 0,-1 1 0,2-1 0,-1 0 0,1 0 0,0 1 0,0-1 0,0 1 0,1-1 0,-1 0 0,0 1 0,0-1-55,-2 1 1,0-1 0,1 1-1,1 0 1,0-1 0,1 1 0,0-1-1,-1 1 1,1-1 0,-1 1-1,0 0 1,-1 0 0,-1 0 0,-1 0-1,-1 0 1,-1 0 0,-2 0 0,-2 0 54,15 1 0,-1-1 0,0 0 0,-2 1 0,-1-1 0,-2 1 0,0 0 0,-2 0 0,-2 0 0,-1 0 0,-1 0 0,-2 0 0,-2 1-117,15-1 1,-1 1-1,-1 0 1,-3 0 0,-2 0-1,-3 0 1,-4 0-1,-4 0 1,-4 1 116,16-1 0,-6 0 0,-6 0 0,-6 0 0,-4 1 792,7 1 0,-8 0 0,-10 3-792,33 10 3783,-77 2-3783,-57 0 5658,-46-6-5658,22-7 0,-6 0 0,-21 0 0,-6-1 768,22-1 1,-3-1 0,-2 1-769,-13-1 0,-4 0 0,-3 0-474,16-1 1,-2 0-1,-2 0 1,0 0 473,-6 0 0,-1 0 0,0 0 0,-2 0 0,-3 0 0,-1 0 0,0 0 0,-1 0 0,19 0 0,-1 0 0,1 0 0,-1 0 0,2 0 0,-17 0 0,1 0 0,1 0 0,1 0 0,5 0 0,1 0 0,2 0 0,2 0-151,-16 0 0,3 0 1,5 0 150,19 0 0,4 0 0,4 0 0,-12 0 0,8 0 0,-13 1 961,37 2-961,21 2 487,11 2 1,7-3-1,4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41D75-6DAC-5E43-82AA-FB81D98FBCB4}" type="datetimeFigureOut">
              <a:rPr lang="pl-PL" smtClean="0"/>
              <a:t>9.10.2025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846A2-1F19-E849-9A65-5F64EFB76B4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708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3846A2-1F19-E849-9A65-5F64EFB76B44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174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image" Target="../media/image4.png"/><Relationship Id="rId21" Type="http://schemas.openxmlformats.org/officeDocument/2006/relationships/image" Target="../media/image11.svg"/><Relationship Id="rId7" Type="http://schemas.openxmlformats.org/officeDocument/2006/relationships/customXml" Target="../ink/ink1.xml"/><Relationship Id="rId17" Type="http://schemas.openxmlformats.org/officeDocument/2006/relationships/image" Target="../media/image18.png"/><Relationship Id="rId25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24" Type="http://schemas.openxmlformats.org/officeDocument/2006/relationships/image" Target="../media/image14.png"/><Relationship Id="rId5" Type="http://schemas.openxmlformats.org/officeDocument/2006/relationships/image" Target="../media/image6.png"/><Relationship Id="rId23" Type="http://schemas.openxmlformats.org/officeDocument/2006/relationships/image" Target="../media/image13.svg"/><Relationship Id="rId19" Type="http://schemas.openxmlformats.org/officeDocument/2006/relationships/image" Target="../media/image9.svg"/><Relationship Id="rId4" Type="http://schemas.openxmlformats.org/officeDocument/2006/relationships/image" Target="../media/image5.svg"/><Relationship Id="rId22" Type="http://schemas.openxmlformats.org/officeDocument/2006/relationships/image" Target="../media/image12.png"/><Relationship Id="rId27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8" Type="http://schemas.openxmlformats.org/officeDocument/2006/relationships/image" Target="../media/image6.png"/><Relationship Id="rId3" Type="http://schemas.openxmlformats.org/officeDocument/2006/relationships/image" Target="../media/image20.svg"/><Relationship Id="rId21" Type="http://schemas.openxmlformats.org/officeDocument/2006/relationships/image" Target="../media/image26.svg"/><Relationship Id="rId7" Type="http://schemas.openxmlformats.org/officeDocument/2006/relationships/image" Target="../media/image24.svg"/><Relationship Id="rId17" Type="http://schemas.openxmlformats.org/officeDocument/2006/relationships/image" Target="../media/image18.png"/><Relationship Id="rId2" Type="http://schemas.openxmlformats.org/officeDocument/2006/relationships/image" Target="../media/image19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23" Type="http://schemas.openxmlformats.org/officeDocument/2006/relationships/image" Target="../media/image28.svg"/><Relationship Id="rId19" Type="http://schemas.openxmlformats.org/officeDocument/2006/relationships/image" Target="../media/image7.svg"/><Relationship Id="rId4" Type="http://schemas.openxmlformats.org/officeDocument/2006/relationships/image" Target="../media/image21.png"/><Relationship Id="rId2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png"/><Relationship Id="rId26" Type="http://schemas.openxmlformats.org/officeDocument/2006/relationships/image" Target="../media/image21.png"/><Relationship Id="rId21" Type="http://schemas.openxmlformats.org/officeDocument/2006/relationships/image" Target="../media/image26.svg"/><Relationship Id="rId17" Type="http://schemas.openxmlformats.org/officeDocument/2006/relationships/image" Target="../media/image40.png"/><Relationship Id="rId25" Type="http://schemas.openxmlformats.org/officeDocument/2006/relationships/image" Target="../media/image32.svg"/><Relationship Id="rId2" Type="http://schemas.openxmlformats.org/officeDocument/2006/relationships/customXml" Target="../ink/ink3.xml"/><Relationship Id="rId20" Type="http://schemas.openxmlformats.org/officeDocument/2006/relationships/image" Target="../media/image25.png"/><Relationship Id="rId29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1.png"/><Relationship Id="rId23" Type="http://schemas.openxmlformats.org/officeDocument/2006/relationships/image" Target="../media/image30.svg"/><Relationship Id="rId28" Type="http://schemas.openxmlformats.org/officeDocument/2006/relationships/image" Target="../media/image23.png"/><Relationship Id="rId19" Type="http://schemas.openxmlformats.org/officeDocument/2006/relationships/image" Target="../media/image7.svg"/><Relationship Id="rId22" Type="http://schemas.openxmlformats.org/officeDocument/2006/relationships/image" Target="../media/image29.png"/><Relationship Id="rId27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3" Type="http://schemas.openxmlformats.org/officeDocument/2006/relationships/image" Target="../media/image7.svg"/><Relationship Id="rId21" Type="http://schemas.openxmlformats.org/officeDocument/2006/relationships/image" Target="../media/image32.svg"/><Relationship Id="rId17" Type="http://schemas.openxmlformats.org/officeDocument/2006/relationships/image" Target="../media/image40.png"/><Relationship Id="rId25" Type="http://schemas.openxmlformats.org/officeDocument/2006/relationships/image" Target="../media/image24.svg"/><Relationship Id="rId2" Type="http://schemas.openxmlformats.org/officeDocument/2006/relationships/image" Target="../media/image6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24" Type="http://schemas.openxmlformats.org/officeDocument/2006/relationships/image" Target="../media/image23.png"/><Relationship Id="rId5" Type="http://schemas.openxmlformats.org/officeDocument/2006/relationships/image" Target="../media/image26.svg"/><Relationship Id="rId23" Type="http://schemas.openxmlformats.org/officeDocument/2006/relationships/image" Target="../media/image20.svg"/><Relationship Id="rId19" Type="http://schemas.openxmlformats.org/officeDocument/2006/relationships/image" Target="../media/image34.svg"/><Relationship Id="rId4" Type="http://schemas.openxmlformats.org/officeDocument/2006/relationships/image" Target="../media/image25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0.svg"/><Relationship Id="rId3" Type="http://schemas.openxmlformats.org/officeDocument/2006/relationships/image" Target="../media/image35.png"/><Relationship Id="rId7" Type="http://schemas.openxmlformats.org/officeDocument/2006/relationships/image" Target="../media/image26.svg"/><Relationship Id="rId12" Type="http://schemas.openxmlformats.org/officeDocument/2006/relationships/image" Target="../media/image1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7.svg"/><Relationship Id="rId15" Type="http://schemas.openxmlformats.org/officeDocument/2006/relationships/image" Target="../media/image22.sv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7.sv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46.svg"/><Relationship Id="rId18" Type="http://schemas.openxmlformats.org/officeDocument/2006/relationships/image" Target="../media/image23.png"/><Relationship Id="rId3" Type="http://schemas.openxmlformats.org/officeDocument/2006/relationships/image" Target="../media/image39.svg"/><Relationship Id="rId21" Type="http://schemas.openxmlformats.org/officeDocument/2006/relationships/image" Target="../media/image48.svg"/><Relationship Id="rId7" Type="http://schemas.openxmlformats.org/officeDocument/2006/relationships/image" Target="../media/image44.svg"/><Relationship Id="rId12" Type="http://schemas.openxmlformats.org/officeDocument/2006/relationships/image" Target="../media/image45.png"/><Relationship Id="rId17" Type="http://schemas.openxmlformats.org/officeDocument/2006/relationships/image" Target="../media/image22.svg"/><Relationship Id="rId2" Type="http://schemas.openxmlformats.org/officeDocument/2006/relationships/image" Target="../media/image38.png"/><Relationship Id="rId16" Type="http://schemas.openxmlformats.org/officeDocument/2006/relationships/image" Target="../media/image21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6.svg"/><Relationship Id="rId5" Type="http://schemas.openxmlformats.org/officeDocument/2006/relationships/image" Target="../media/image42.svg"/><Relationship Id="rId15" Type="http://schemas.openxmlformats.org/officeDocument/2006/relationships/image" Target="../media/image20.svg"/><Relationship Id="rId23" Type="http://schemas.openxmlformats.org/officeDocument/2006/relationships/image" Target="../media/image32.svg"/><Relationship Id="rId10" Type="http://schemas.openxmlformats.org/officeDocument/2006/relationships/image" Target="../media/image25.png"/><Relationship Id="rId19" Type="http://schemas.openxmlformats.org/officeDocument/2006/relationships/image" Target="../media/image24.svg"/><Relationship Id="rId4" Type="http://schemas.openxmlformats.org/officeDocument/2006/relationships/image" Target="../media/image41.png"/><Relationship Id="rId9" Type="http://schemas.openxmlformats.org/officeDocument/2006/relationships/image" Target="../media/image35.png"/><Relationship Id="rId14" Type="http://schemas.openxmlformats.org/officeDocument/2006/relationships/image" Target="../media/image19.png"/><Relationship Id="rId2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Wideo 12" title="Kobiety w kinie">
            <a:hlinkClick r:id="" action="ppaction://media"/>
            <a:extLst>
              <a:ext uri="{FF2B5EF4-FFF2-40B4-BE49-F238E27FC236}">
                <a16:creationId xmlns:a16="http://schemas.microsoft.com/office/drawing/2014/main" id="{CF116478-2099-6D68-D8B7-37D958B3D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Dowolny kształt 10">
            <a:extLst>
              <a:ext uri="{FF2B5EF4-FFF2-40B4-BE49-F238E27FC236}">
                <a16:creationId xmlns:a16="http://schemas.microsoft.com/office/drawing/2014/main" id="{0A2FFA00-70CE-3279-1CA7-A13D996D18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2367 w 12192000"/>
              <a:gd name="connsiteY0" fmla="*/ 2543628 h 6858000"/>
              <a:gd name="connsiteX1" fmla="*/ 309964 w 12192000"/>
              <a:gd name="connsiteY1" fmla="*/ 2696031 h 6858000"/>
              <a:gd name="connsiteX2" fmla="*/ 309964 w 12192000"/>
              <a:gd name="connsiteY2" fmla="*/ 3305625 h 6858000"/>
              <a:gd name="connsiteX3" fmla="*/ 462367 w 12192000"/>
              <a:gd name="connsiteY3" fmla="*/ 3458028 h 6858000"/>
              <a:gd name="connsiteX4" fmla="*/ 11530736 w 12192000"/>
              <a:gd name="connsiteY4" fmla="*/ 3458028 h 6858000"/>
              <a:gd name="connsiteX5" fmla="*/ 11683139 w 12192000"/>
              <a:gd name="connsiteY5" fmla="*/ 3305625 h 6858000"/>
              <a:gd name="connsiteX6" fmla="*/ 11683139 w 12192000"/>
              <a:gd name="connsiteY6" fmla="*/ 2696031 h 6858000"/>
              <a:gd name="connsiteX7" fmla="*/ 11530736 w 12192000"/>
              <a:gd name="connsiteY7" fmla="*/ 2543628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2367" y="2543628"/>
                </a:moveTo>
                <a:cubicBezTo>
                  <a:pt x="378197" y="2543628"/>
                  <a:pt x="309964" y="2611861"/>
                  <a:pt x="309964" y="2696031"/>
                </a:cubicBezTo>
                <a:lnTo>
                  <a:pt x="309964" y="3305625"/>
                </a:lnTo>
                <a:cubicBezTo>
                  <a:pt x="309964" y="3389795"/>
                  <a:pt x="378197" y="3458028"/>
                  <a:pt x="462367" y="3458028"/>
                </a:cubicBezTo>
                <a:lnTo>
                  <a:pt x="11530736" y="3458028"/>
                </a:lnTo>
                <a:cubicBezTo>
                  <a:pt x="11614906" y="3458028"/>
                  <a:pt x="11683139" y="3389795"/>
                  <a:pt x="11683139" y="3305625"/>
                </a:cubicBezTo>
                <a:lnTo>
                  <a:pt x="11683139" y="2696031"/>
                </a:lnTo>
                <a:cubicBezTo>
                  <a:pt x="11683139" y="2611861"/>
                  <a:pt x="11614906" y="2543628"/>
                  <a:pt x="11530736" y="25436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  <p:sp>
        <p:nvSpPr>
          <p:cNvPr id="67" name="Tytuł 66">
            <a:extLst>
              <a:ext uri="{FF2B5EF4-FFF2-40B4-BE49-F238E27FC236}">
                <a16:creationId xmlns:a16="http://schemas.microsoft.com/office/drawing/2014/main" id="{EE061663-E749-E0E1-4E33-2D34D9DF5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3628"/>
            <a:ext cx="12192000" cy="885372"/>
          </a:xfrm>
          <a:ln>
            <a:noFill/>
          </a:ln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    </a:t>
            </a:r>
            <a:r>
              <a:rPr lang="pl-PL" dirty="0" err="1">
                <a:solidFill>
                  <a:schemeClr val="bg1"/>
                </a:solidFill>
              </a:rPr>
              <a:t>Visualization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dimensionality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reduction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1" name="Tytuł 66">
            <a:extLst>
              <a:ext uri="{FF2B5EF4-FFF2-40B4-BE49-F238E27FC236}">
                <a16:creationId xmlns:a16="http://schemas.microsoft.com/office/drawing/2014/main" id="{EAEEA269-9EB5-3D28-CFBA-FBBE2FF5286E}"/>
              </a:ext>
            </a:extLst>
          </p:cNvPr>
          <p:cNvSpPr txBox="1">
            <a:spLocks/>
          </p:cNvSpPr>
          <p:nvPr/>
        </p:nvSpPr>
        <p:spPr>
          <a:xfrm>
            <a:off x="0" y="5032827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Paweł Dąbrowski-Tumański</a:t>
            </a:r>
          </a:p>
        </p:txBody>
      </p:sp>
      <p:sp>
        <p:nvSpPr>
          <p:cNvPr id="82" name="Tytuł 66">
            <a:extLst>
              <a:ext uri="{FF2B5EF4-FFF2-40B4-BE49-F238E27FC236}">
                <a16:creationId xmlns:a16="http://schemas.microsoft.com/office/drawing/2014/main" id="{4A68744A-28E0-02FA-3385-A763D8F6DB5C}"/>
              </a:ext>
            </a:extLst>
          </p:cNvPr>
          <p:cNvSpPr txBox="1">
            <a:spLocks/>
          </p:cNvSpPr>
          <p:nvPr/>
        </p:nvSpPr>
        <p:spPr>
          <a:xfrm>
            <a:off x="0" y="5581649"/>
            <a:ext cx="12192000" cy="885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MiNI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pl-PL" sz="3200" dirty="0" err="1">
                <a:solidFill>
                  <a:schemeClr val="bg1">
                    <a:lumMod val="85000"/>
                  </a:schemeClr>
                </a:solidFill>
              </a:rPr>
              <a:t>Lecture</a:t>
            </a:r>
            <a:r>
              <a:rPr lang="pl-PL" sz="3200" dirty="0">
                <a:solidFill>
                  <a:schemeClr val="bg1">
                    <a:lumMod val="85000"/>
                  </a:schemeClr>
                </a:solidFill>
              </a:rPr>
              <a:t>, Fall 2025</a:t>
            </a:r>
          </a:p>
        </p:txBody>
      </p:sp>
      <p:pic>
        <p:nvPicPr>
          <p:cNvPr id="4" name="Grafika 3" descr="okulary 3D z wypełnieniem pełnym">
            <a:extLst>
              <a:ext uri="{FF2B5EF4-FFF2-40B4-BE49-F238E27FC236}">
                <a16:creationId xmlns:a16="http://schemas.microsoft.com/office/drawing/2014/main" id="{DABDF9C6-E26A-1167-7FEE-9257ABB15D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860" y="25436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7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BF89AB-007D-7894-753B-F71040D02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olny kształt 64">
            <a:extLst>
              <a:ext uri="{FF2B5EF4-FFF2-40B4-BE49-F238E27FC236}">
                <a16:creationId xmlns:a16="http://schemas.microsoft.com/office/drawing/2014/main" id="{9822BA43-DC5A-73DC-27C6-DA1E032C5986}"/>
              </a:ext>
            </a:extLst>
          </p:cNvPr>
          <p:cNvSpPr/>
          <p:nvPr/>
        </p:nvSpPr>
        <p:spPr>
          <a:xfrm>
            <a:off x="-7256" y="-1383575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45" name="Grupa 44">
            <a:extLst>
              <a:ext uri="{FF2B5EF4-FFF2-40B4-BE49-F238E27FC236}">
                <a16:creationId xmlns:a16="http://schemas.microsoft.com/office/drawing/2014/main" id="{A34A4FFF-C95C-5C2F-DB74-7CCFA26B975D}"/>
              </a:ext>
            </a:extLst>
          </p:cNvPr>
          <p:cNvGrpSpPr/>
          <p:nvPr/>
        </p:nvGrpSpPr>
        <p:grpSpPr>
          <a:xfrm>
            <a:off x="159658" y="2416608"/>
            <a:ext cx="827314" cy="827314"/>
            <a:chOff x="137885" y="2038284"/>
            <a:chExt cx="827314" cy="827314"/>
          </a:xfrm>
        </p:grpSpPr>
        <p:sp>
          <p:nvSpPr>
            <p:cNvPr id="46" name="Owal 45">
              <a:extLst>
                <a:ext uri="{FF2B5EF4-FFF2-40B4-BE49-F238E27FC236}">
                  <a16:creationId xmlns:a16="http://schemas.microsoft.com/office/drawing/2014/main" id="{077B687A-A8A1-C43D-9A74-EBF6F2BA52B6}"/>
                </a:ext>
              </a:extLst>
            </p:cNvPr>
            <p:cNvSpPr/>
            <p:nvPr/>
          </p:nvSpPr>
          <p:spPr>
            <a:xfrm>
              <a:off x="137885" y="203828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47" name="Grafika 46" descr="DNA z wypełnieniem pełnym">
              <a:extLst>
                <a:ext uri="{FF2B5EF4-FFF2-40B4-BE49-F238E27FC236}">
                  <a16:creationId xmlns:a16="http://schemas.microsoft.com/office/drawing/2014/main" id="{225D14B2-E961-B1CF-B34D-D0F679EE6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7542" y="2127941"/>
              <a:ext cx="648000" cy="648000"/>
            </a:xfrm>
            <a:prstGeom prst="rect">
              <a:avLst/>
            </a:prstGeom>
          </p:spPr>
        </p:pic>
      </p:grpSp>
      <p:grpSp>
        <p:nvGrpSpPr>
          <p:cNvPr id="57" name="Grupa 56">
            <a:extLst>
              <a:ext uri="{FF2B5EF4-FFF2-40B4-BE49-F238E27FC236}">
                <a16:creationId xmlns:a16="http://schemas.microsoft.com/office/drawing/2014/main" id="{3C9F8321-F2C9-5125-6007-57702AD8ED60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58" name="Owal 57">
              <a:extLst>
                <a:ext uri="{FF2B5EF4-FFF2-40B4-BE49-F238E27FC236}">
                  <a16:creationId xmlns:a16="http://schemas.microsoft.com/office/drawing/2014/main" id="{5E1EBF90-59D3-0A9F-7438-476EA73FA4B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9" name="Grafika 58" descr="Wyjście z wypełnieniem pełnym">
              <a:extLst>
                <a:ext uri="{FF2B5EF4-FFF2-40B4-BE49-F238E27FC236}">
                  <a16:creationId xmlns:a16="http://schemas.microsoft.com/office/drawing/2014/main" id="{10C4494F-5B14-8BAB-C296-49168EA8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8" name="Tytuł 1">
            <a:extLst>
              <a:ext uri="{FF2B5EF4-FFF2-40B4-BE49-F238E27FC236}">
                <a16:creationId xmlns:a16="http://schemas.microsoft.com/office/drawing/2014/main" id="{0EDC07FE-34FD-F263-8360-D6FF66601ADE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Intro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16" name="Pismo odręczne 15">
                <a:extLst>
                  <a:ext uri="{FF2B5EF4-FFF2-40B4-BE49-F238E27FC236}">
                    <a16:creationId xmlns:a16="http://schemas.microsoft.com/office/drawing/2014/main" id="{A0F93F7D-FACA-5E72-A2CB-F2B4F2940E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a 32">
            <a:extLst>
              <a:ext uri="{FF2B5EF4-FFF2-40B4-BE49-F238E27FC236}">
                <a16:creationId xmlns:a16="http://schemas.microsoft.com/office/drawing/2014/main" id="{173E5B1A-9E06-2C66-32F9-CE69E5331D1C}"/>
              </a:ext>
            </a:extLst>
          </p:cNvPr>
          <p:cNvGrpSpPr/>
          <p:nvPr/>
        </p:nvGrpSpPr>
        <p:grpSpPr>
          <a:xfrm>
            <a:off x="718458" y="103120"/>
            <a:ext cx="827314" cy="827314"/>
            <a:chOff x="718458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A62181F8-4F50-440A-6508-87935641D98F}"/>
                </a:ext>
              </a:extLst>
            </p:cNvPr>
            <p:cNvSpPr/>
            <p:nvPr/>
          </p:nvSpPr>
          <p:spPr>
            <a:xfrm>
              <a:off x="718458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10" name="Grafika 9" descr="Znak zapytania z wypełnieniem pełnym">
              <a:extLst>
                <a:ext uri="{FF2B5EF4-FFF2-40B4-BE49-F238E27FC236}">
                  <a16:creationId xmlns:a16="http://schemas.microsoft.com/office/drawing/2014/main" id="{3081BBE1-54C4-7C4C-E6CC-59FD09D58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8115" y="177604"/>
              <a:ext cx="648000" cy="648000"/>
            </a:xfrm>
            <a:prstGeom prst="rect">
              <a:avLst/>
            </a:prstGeom>
          </p:spPr>
        </p:pic>
      </p:grpSp>
      <p:grpSp>
        <p:nvGrpSpPr>
          <p:cNvPr id="35" name="Grupa 34">
            <a:extLst>
              <a:ext uri="{FF2B5EF4-FFF2-40B4-BE49-F238E27FC236}">
                <a16:creationId xmlns:a16="http://schemas.microsoft.com/office/drawing/2014/main" id="{214E1970-5BE6-6309-FFA9-E822631E2C86}"/>
              </a:ext>
            </a:extLst>
          </p:cNvPr>
          <p:cNvGrpSpPr/>
          <p:nvPr/>
        </p:nvGrpSpPr>
        <p:grpSpPr>
          <a:xfrm>
            <a:off x="159658" y="1259864"/>
            <a:ext cx="827314" cy="827314"/>
            <a:chOff x="159658" y="1048930"/>
            <a:chExt cx="827314" cy="827314"/>
          </a:xfrm>
        </p:grpSpPr>
        <p:sp>
          <p:nvSpPr>
            <p:cNvPr id="43" name="Owal 42">
              <a:extLst>
                <a:ext uri="{FF2B5EF4-FFF2-40B4-BE49-F238E27FC236}">
                  <a16:creationId xmlns:a16="http://schemas.microsoft.com/office/drawing/2014/main" id="{3BF9E14F-0F98-90ED-8C44-269E1E22CAD4}"/>
                </a:ext>
              </a:extLst>
            </p:cNvPr>
            <p:cNvSpPr/>
            <p:nvPr/>
          </p:nvSpPr>
          <p:spPr>
            <a:xfrm>
              <a:off x="159658" y="104893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4" name="Grafika 33" descr="Kostka do gry z wypełnieniem pełnym">
              <a:extLst>
                <a:ext uri="{FF2B5EF4-FFF2-40B4-BE49-F238E27FC236}">
                  <a16:creationId xmlns:a16="http://schemas.microsoft.com/office/drawing/2014/main" id="{4498C694-386F-78AE-4D7A-293BC2ED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133888"/>
              <a:ext cx="648000" cy="648000"/>
            </a:xfrm>
            <a:prstGeom prst="rect">
              <a:avLst/>
            </a:prstGeom>
          </p:spPr>
        </p:pic>
      </p:grpSp>
      <p:grpSp>
        <p:nvGrpSpPr>
          <p:cNvPr id="40" name="Grupa 39">
            <a:extLst>
              <a:ext uri="{FF2B5EF4-FFF2-40B4-BE49-F238E27FC236}">
                <a16:creationId xmlns:a16="http://schemas.microsoft.com/office/drawing/2014/main" id="{0709ECC1-1398-FC3A-8411-218F7E0F2362}"/>
              </a:ext>
            </a:extLst>
          </p:cNvPr>
          <p:cNvGrpSpPr/>
          <p:nvPr/>
        </p:nvGrpSpPr>
        <p:grpSpPr>
          <a:xfrm>
            <a:off x="159658" y="3573352"/>
            <a:ext cx="827314" cy="827314"/>
            <a:chOff x="159658" y="2984094"/>
            <a:chExt cx="827314" cy="827314"/>
          </a:xfrm>
        </p:grpSpPr>
        <p:sp>
          <p:nvSpPr>
            <p:cNvPr id="49" name="Owal 48">
              <a:extLst>
                <a:ext uri="{FF2B5EF4-FFF2-40B4-BE49-F238E27FC236}">
                  <a16:creationId xmlns:a16="http://schemas.microsoft.com/office/drawing/2014/main" id="{0BEA7759-D79B-CC5D-8048-FFE85BC5C4E3}"/>
                </a:ext>
              </a:extLst>
            </p:cNvPr>
            <p:cNvSpPr/>
            <p:nvPr/>
          </p:nvSpPr>
          <p:spPr>
            <a:xfrm>
              <a:off x="159658" y="298409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8" name="Grafika 37" descr="Książki z wypełnieniem pełnym">
              <a:extLst>
                <a:ext uri="{FF2B5EF4-FFF2-40B4-BE49-F238E27FC236}">
                  <a16:creationId xmlns:a16="http://schemas.microsoft.com/office/drawing/2014/main" id="{DC66E03B-5BAE-65BA-BF48-0AD12BD36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34801" y="3052327"/>
              <a:ext cx="648000" cy="648000"/>
            </a:xfrm>
            <a:prstGeom prst="rect">
              <a:avLst/>
            </a:prstGeom>
          </p:spPr>
        </p:pic>
      </p:grpSp>
      <p:grpSp>
        <p:nvGrpSpPr>
          <p:cNvPr id="41" name="Grupa 40">
            <a:extLst>
              <a:ext uri="{FF2B5EF4-FFF2-40B4-BE49-F238E27FC236}">
                <a16:creationId xmlns:a16="http://schemas.microsoft.com/office/drawing/2014/main" id="{4EDFA23D-5E15-D27C-21D0-E9D8B7F8E4CE}"/>
              </a:ext>
            </a:extLst>
          </p:cNvPr>
          <p:cNvGrpSpPr/>
          <p:nvPr/>
        </p:nvGrpSpPr>
        <p:grpSpPr>
          <a:xfrm>
            <a:off x="159658" y="4730096"/>
            <a:ext cx="827314" cy="827314"/>
            <a:chOff x="159658" y="3951676"/>
            <a:chExt cx="827314" cy="827314"/>
          </a:xfrm>
        </p:grpSpPr>
        <p:sp>
          <p:nvSpPr>
            <p:cNvPr id="52" name="Owal 51">
              <a:extLst>
                <a:ext uri="{FF2B5EF4-FFF2-40B4-BE49-F238E27FC236}">
                  <a16:creationId xmlns:a16="http://schemas.microsoft.com/office/drawing/2014/main" id="{A2F9CD4D-FC8E-803C-E8F8-7F0BFBB77E62}"/>
                </a:ext>
              </a:extLst>
            </p:cNvPr>
            <p:cNvSpPr/>
            <p:nvPr/>
          </p:nvSpPr>
          <p:spPr>
            <a:xfrm>
              <a:off x="159658" y="3951676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pic>
          <p:nvPicPr>
            <p:cNvPr id="39" name="Grafika 38" descr="Linijka z wypełnieniem pełnym">
              <a:extLst>
                <a:ext uri="{FF2B5EF4-FFF2-40B4-BE49-F238E27FC236}">
                  <a16:creationId xmlns:a16="http://schemas.microsoft.com/office/drawing/2014/main" id="{A2D1C6F3-10EE-C055-7272-FC7701DBC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5772" y="4036411"/>
              <a:ext cx="648000" cy="648000"/>
            </a:xfrm>
            <a:prstGeom prst="rect">
              <a:avLst/>
            </a:prstGeom>
          </p:spPr>
        </p:pic>
      </p:grpSp>
      <p:sp>
        <p:nvSpPr>
          <p:cNvPr id="73" name="Prostokąt zaokrąglony 72">
            <a:extLst>
              <a:ext uri="{FF2B5EF4-FFF2-40B4-BE49-F238E27FC236}">
                <a16:creationId xmlns:a16="http://schemas.microsoft.com/office/drawing/2014/main" id="{94E5BD7B-1FC6-04E2-A117-A3F08FB5EC8B}"/>
              </a:ext>
            </a:extLst>
          </p:cNvPr>
          <p:cNvSpPr/>
          <p:nvPr/>
        </p:nvSpPr>
        <p:spPr>
          <a:xfrm>
            <a:off x="1315666" y="4064259"/>
            <a:ext cx="3139956" cy="23785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ole tekstowe 73">
            <a:extLst>
              <a:ext uri="{FF2B5EF4-FFF2-40B4-BE49-F238E27FC236}">
                <a16:creationId xmlns:a16="http://schemas.microsoft.com/office/drawing/2014/main" id="{5AB54A08-7748-A919-BCC0-261CFEC6ACD8}"/>
              </a:ext>
            </a:extLst>
          </p:cNvPr>
          <p:cNvSpPr txBox="1"/>
          <p:nvPr/>
        </p:nvSpPr>
        <p:spPr>
          <a:xfrm>
            <a:off x="1361552" y="4047461"/>
            <a:ext cx="30940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		The </a:t>
            </a:r>
            <a:r>
              <a:rPr lang="pl-PL" sz="2800" dirty="0" err="1"/>
              <a:t>cell</a:t>
            </a:r>
            <a:r>
              <a:rPr lang="pl-PL" sz="2800" dirty="0"/>
              <a:t> </a:t>
            </a:r>
            <a:r>
              <a:rPr lang="pl-PL" sz="2800" dirty="0" err="1"/>
              <a:t>state</a:t>
            </a:r>
            <a:r>
              <a:rPr lang="pl-PL" sz="2800" dirty="0"/>
              <a:t> 		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measured</a:t>
            </a:r>
            <a:r>
              <a:rPr lang="pl-PL" sz="2800" dirty="0"/>
              <a:t> by the </a:t>
            </a:r>
            <a:r>
              <a:rPr lang="pl-PL" sz="2800" dirty="0" err="1"/>
              <a:t>type</a:t>
            </a:r>
            <a:r>
              <a:rPr lang="pl-PL" sz="2800" dirty="0"/>
              <a:t> and </a:t>
            </a:r>
            <a:r>
              <a:rPr lang="pl-PL" sz="2800" dirty="0" err="1"/>
              <a:t>amount</a:t>
            </a:r>
            <a:r>
              <a:rPr lang="pl-PL" sz="2800" dirty="0"/>
              <a:t> of </a:t>
            </a:r>
            <a:r>
              <a:rPr lang="pl-PL" sz="2800" dirty="0" err="1"/>
              <a:t>genes</a:t>
            </a:r>
            <a:r>
              <a:rPr lang="pl-PL" sz="2800" dirty="0"/>
              <a:t> </a:t>
            </a:r>
            <a:r>
              <a:rPr lang="pl-PL" sz="2800" dirty="0" err="1"/>
              <a:t>expressed</a:t>
            </a:r>
            <a:endParaRPr lang="pl-PL" sz="2800" dirty="0"/>
          </a:p>
        </p:txBody>
      </p:sp>
      <p:pic>
        <p:nvPicPr>
          <p:cNvPr id="77" name="Grafika 76" descr="Wykres słupkowy z wypełnieniem pełnym">
            <a:extLst>
              <a:ext uri="{FF2B5EF4-FFF2-40B4-BE49-F238E27FC236}">
                <a16:creationId xmlns:a16="http://schemas.microsoft.com/office/drawing/2014/main" id="{699C1302-23F9-6A8F-DCBA-A66EE29CDBD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1552" y="40474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64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30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2F96B-91B5-EA25-4AAF-75A6F158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EB3B38C-5883-A872-0913-99A0D955C067}"/>
              </a:ext>
            </a:extLst>
          </p:cNvPr>
          <p:cNvSpPr/>
          <p:nvPr/>
        </p:nvSpPr>
        <p:spPr>
          <a:xfrm>
            <a:off x="-7256" y="-12731178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5D3B97E9-5B72-D514-FEFD-70BFAFB59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42" name="Grafika 41" descr="Zamykać z wypełnieniem pełnym">
            <a:extLst>
              <a:ext uri="{FF2B5EF4-FFF2-40B4-BE49-F238E27FC236}">
                <a16:creationId xmlns:a16="http://schemas.microsoft.com/office/drawing/2014/main" id="{FDB03F88-013C-E06A-4093-49D3A17A6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45" name="Grafika 44" descr="DNA z wypełnieniem pełnym">
            <a:extLst>
              <a:ext uri="{FF2B5EF4-FFF2-40B4-BE49-F238E27FC236}">
                <a16:creationId xmlns:a16="http://schemas.microsoft.com/office/drawing/2014/main" id="{6894A769-55F4-BCD4-1838-C40A5FFD0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sp>
        <p:nvSpPr>
          <p:cNvPr id="72" name="Tytuł 1">
            <a:extLst>
              <a:ext uri="{FF2B5EF4-FFF2-40B4-BE49-F238E27FC236}">
                <a16:creationId xmlns:a16="http://schemas.microsoft.com/office/drawing/2014/main" id="{7015DB6B-F548-94E5-53B1-7904A023EE0C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Dimensionality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reduction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1C2DBB39-492D-25D4-5969-D8F31851AA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5046" y="99296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27D4363C-41B1-66AB-AD7A-73EFD5A6891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2DD493E5-F3E8-B9AA-5592-73D202B8AF47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ACB2A1CD-6C18-3932-280F-DEC1BD8D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90FD1B4F-A8D0-C977-65DE-066E3965535C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2B13AA00-8015-2F66-74DC-A14DF885D12A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8C5BDEC8-F504-3ECB-2C50-AF81C02A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3" name="Grupa 22">
            <a:extLst>
              <a:ext uri="{FF2B5EF4-FFF2-40B4-BE49-F238E27FC236}">
                <a16:creationId xmlns:a16="http://schemas.microsoft.com/office/drawing/2014/main" id="{1862267B-037C-A4ED-69FD-178ED0E64A77}"/>
              </a:ext>
            </a:extLst>
          </p:cNvPr>
          <p:cNvGrpSpPr/>
          <p:nvPr/>
        </p:nvGrpSpPr>
        <p:grpSpPr>
          <a:xfrm>
            <a:off x="718458" y="1259864"/>
            <a:ext cx="827314" cy="827314"/>
            <a:chOff x="718458" y="1259864"/>
            <a:chExt cx="827314" cy="827314"/>
          </a:xfrm>
        </p:grpSpPr>
        <p:sp>
          <p:nvSpPr>
            <p:cNvPr id="30" name="Owal 29">
              <a:extLst>
                <a:ext uri="{FF2B5EF4-FFF2-40B4-BE49-F238E27FC236}">
                  <a16:creationId xmlns:a16="http://schemas.microsoft.com/office/drawing/2014/main" id="{7E12C308-770E-B655-FCB1-64D5B3917984}"/>
                </a:ext>
              </a:extLst>
            </p:cNvPr>
            <p:cNvSpPr/>
            <p:nvPr/>
          </p:nvSpPr>
          <p:spPr>
            <a:xfrm>
              <a:off x="718458" y="1259864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2" name="Grafika 21" descr="Sześcian z wypełnieniem pełnym">
              <a:extLst>
                <a:ext uri="{FF2B5EF4-FFF2-40B4-BE49-F238E27FC236}">
                  <a16:creationId xmlns:a16="http://schemas.microsoft.com/office/drawing/2014/main" id="{5C79C37E-AEFA-7AD8-6BC1-54302635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0858" y="1344821"/>
              <a:ext cx="648000" cy="6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164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F0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201AC6-5CF2-7A2A-9363-762ED34BE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83CDB29-344B-C2DC-C7AA-59D69C52D8DA}"/>
              </a:ext>
            </a:extLst>
          </p:cNvPr>
          <p:cNvSpPr/>
          <p:nvPr/>
        </p:nvSpPr>
        <p:spPr>
          <a:xfrm>
            <a:off x="-7256" y="-1162405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27D81CC-BFF4-8E6C-05C0-CD1CB492B789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>
                <a:latin typeface="Cambria" panose="02040503050406030204" pitchFamily="18" charset="0"/>
              </a:rPr>
              <a:t>Clustering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93E4527D-B1C5-D519-C467-FF3F0CBA1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upa 4">
            <a:extLst>
              <a:ext uri="{FF2B5EF4-FFF2-40B4-BE49-F238E27FC236}">
                <a16:creationId xmlns:a16="http://schemas.microsoft.com/office/drawing/2014/main" id="{BDE67AA3-9AF7-A81C-A436-0710D833ADB2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6" name="Owal 5">
              <a:extLst>
                <a:ext uri="{FF2B5EF4-FFF2-40B4-BE49-F238E27FC236}">
                  <a16:creationId xmlns:a16="http://schemas.microsoft.com/office/drawing/2014/main" id="{16720939-F7AF-E145-D7B9-6BD37104CE08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Grafika 6" descr="Wyjście z wypełnieniem pełnym">
              <a:extLst>
                <a:ext uri="{FF2B5EF4-FFF2-40B4-BE49-F238E27FC236}">
                  <a16:creationId xmlns:a16="http://schemas.microsoft.com/office/drawing/2014/main" id="{E3173EC2-EC34-DA8C-1D50-436715FD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7" name="Grupa 16">
            <a:extLst>
              <a:ext uri="{FF2B5EF4-FFF2-40B4-BE49-F238E27FC236}">
                <a16:creationId xmlns:a16="http://schemas.microsoft.com/office/drawing/2014/main" id="{51354462-2D65-1987-E3E5-1F64935F8061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8" name="Owal 17">
              <a:extLst>
                <a:ext uri="{FF2B5EF4-FFF2-40B4-BE49-F238E27FC236}">
                  <a16:creationId xmlns:a16="http://schemas.microsoft.com/office/drawing/2014/main" id="{1B7C4E8D-AFFE-C813-83C3-D37B767F3CDE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9" name="Grafika 18" descr="Znak zapytania z wypełnieniem pełnym">
              <a:extLst>
                <a:ext uri="{FF2B5EF4-FFF2-40B4-BE49-F238E27FC236}">
                  <a16:creationId xmlns:a16="http://schemas.microsoft.com/office/drawing/2014/main" id="{62C7FEC6-9F37-5E80-D818-D32A7381A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4" name="Grupa 3">
            <a:extLst>
              <a:ext uri="{FF2B5EF4-FFF2-40B4-BE49-F238E27FC236}">
                <a16:creationId xmlns:a16="http://schemas.microsoft.com/office/drawing/2014/main" id="{361B3E16-1BC8-3BB0-E439-570A1621040E}"/>
              </a:ext>
            </a:extLst>
          </p:cNvPr>
          <p:cNvGrpSpPr/>
          <p:nvPr/>
        </p:nvGrpSpPr>
        <p:grpSpPr>
          <a:xfrm>
            <a:off x="718458" y="2358247"/>
            <a:ext cx="827314" cy="827314"/>
            <a:chOff x="718458" y="2358247"/>
            <a:chExt cx="827314" cy="827314"/>
          </a:xfrm>
        </p:grpSpPr>
        <p:sp>
          <p:nvSpPr>
            <p:cNvPr id="33" name="Owal 32">
              <a:extLst>
                <a:ext uri="{FF2B5EF4-FFF2-40B4-BE49-F238E27FC236}">
                  <a16:creationId xmlns:a16="http://schemas.microsoft.com/office/drawing/2014/main" id="{53854BF2-21C8-715B-B7DD-7C21EF0CA964}"/>
                </a:ext>
              </a:extLst>
            </p:cNvPr>
            <p:cNvSpPr/>
            <p:nvPr/>
          </p:nvSpPr>
          <p:spPr>
            <a:xfrm>
              <a:off x="718458" y="2358247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3" name="Grafika 2" descr="Kształty podstawowe z wypełnieniem pełnym">
              <a:extLst>
                <a:ext uri="{FF2B5EF4-FFF2-40B4-BE49-F238E27FC236}">
                  <a16:creationId xmlns:a16="http://schemas.microsoft.com/office/drawing/2014/main" id="{E7A1EB1C-F715-B395-F4CA-0495147D9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08115" y="2447904"/>
              <a:ext cx="648000" cy="648000"/>
            </a:xfrm>
            <a:prstGeom prst="rect">
              <a:avLst/>
            </a:prstGeom>
          </p:spPr>
        </p:pic>
      </p:grpSp>
      <p:pic>
        <p:nvPicPr>
          <p:cNvPr id="29" name="Grafika 28" descr="Sześcian z wypełnieniem pełnym">
            <a:extLst>
              <a:ext uri="{FF2B5EF4-FFF2-40B4-BE49-F238E27FC236}">
                <a16:creationId xmlns:a16="http://schemas.microsoft.com/office/drawing/2014/main" id="{7B9E396B-884F-F071-72F2-3AEF738FA8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1" name="Grafika 30" descr="Zamykać z wypełnieniem pełnym">
            <a:extLst>
              <a:ext uri="{FF2B5EF4-FFF2-40B4-BE49-F238E27FC236}">
                <a16:creationId xmlns:a16="http://schemas.microsoft.com/office/drawing/2014/main" id="{61064B0E-5F30-93C2-C5FD-DD0B61F8124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35" name="Grafika 34" descr="DNA z wypełnieniem pełnym">
            <a:extLst>
              <a:ext uri="{FF2B5EF4-FFF2-40B4-BE49-F238E27FC236}">
                <a16:creationId xmlns:a16="http://schemas.microsoft.com/office/drawing/2014/main" id="{60E5A5A4-A265-FB84-0554-8979698C117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1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8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6469CA-89C2-6FDE-2D6D-37E7624A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29E6DF46-01B1-EA26-E91A-AA0403524103}"/>
              </a:ext>
            </a:extLst>
          </p:cNvPr>
          <p:cNvSpPr/>
          <p:nvPr/>
        </p:nvSpPr>
        <p:spPr>
          <a:xfrm>
            <a:off x="-12609" y="-10412991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7884FC4B-82B3-583E-ED9C-7650E5E5B49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10" name="Owal 9">
              <a:extLst>
                <a:ext uri="{FF2B5EF4-FFF2-40B4-BE49-F238E27FC236}">
                  <a16:creationId xmlns:a16="http://schemas.microsoft.com/office/drawing/2014/main" id="{27EA1CF1-E0AE-7BE5-A202-0C6850663430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1" name="Grafika 10" descr="Wyjście z wypełnieniem pełnym">
              <a:extLst>
                <a:ext uri="{FF2B5EF4-FFF2-40B4-BE49-F238E27FC236}">
                  <a16:creationId xmlns:a16="http://schemas.microsoft.com/office/drawing/2014/main" id="{061E4007-EC26-4A2B-8830-0A576D1D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DE106A63-2797-38D3-8189-CCF0F5ED99D0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E2B587ED-D4B4-C7C5-4A68-325CC97CE540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Znak zapytania z wypełnieniem pełnym">
              <a:extLst>
                <a:ext uri="{FF2B5EF4-FFF2-40B4-BE49-F238E27FC236}">
                  <a16:creationId xmlns:a16="http://schemas.microsoft.com/office/drawing/2014/main" id="{AC576114-8A58-230B-EA6F-A5682627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sp>
        <p:nvSpPr>
          <p:cNvPr id="72" name="Tytuł 1">
            <a:extLst>
              <a:ext uri="{FF2B5EF4-FFF2-40B4-BE49-F238E27FC236}">
                <a16:creationId xmlns:a16="http://schemas.microsoft.com/office/drawing/2014/main" id="{A4BCF1A7-9FC1-2742-A2EB-CE9F2CEEA031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latin typeface="Cambria" panose="02040503050406030204" pitchFamily="18" charset="0"/>
              </a:rPr>
              <a:t>Common</a:t>
            </a:r>
            <a:r>
              <a:rPr lang="pl-PL" cap="small" spc="300" dirty="0"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latin typeface="Cambria" panose="02040503050406030204" pitchFamily="18" charset="0"/>
              </a:rPr>
              <a:t>pitfalls</a:t>
            </a:r>
            <a:endParaRPr lang="pl-PL" cap="small" spc="3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 xmlns="">
          <p:pic>
            <p:nvPicPr>
              <p:cNvPr id="73" name="Pismo odręczne 72">
                <a:extLst>
                  <a:ext uri="{FF2B5EF4-FFF2-40B4-BE49-F238E27FC236}">
                    <a16:creationId xmlns:a16="http://schemas.microsoft.com/office/drawing/2014/main" id="{A51E4A86-F079-C914-4BBB-2BE7B542FF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upa 5">
            <a:extLst>
              <a:ext uri="{FF2B5EF4-FFF2-40B4-BE49-F238E27FC236}">
                <a16:creationId xmlns:a16="http://schemas.microsoft.com/office/drawing/2014/main" id="{BAF8A1FA-555A-3D84-0D8C-12D29419B5F3}"/>
              </a:ext>
            </a:extLst>
          </p:cNvPr>
          <p:cNvGrpSpPr/>
          <p:nvPr/>
        </p:nvGrpSpPr>
        <p:grpSpPr>
          <a:xfrm>
            <a:off x="718458" y="3573351"/>
            <a:ext cx="827314" cy="827314"/>
            <a:chOff x="718458" y="3573351"/>
            <a:chExt cx="827314" cy="827314"/>
          </a:xfrm>
        </p:grpSpPr>
        <p:sp>
          <p:nvSpPr>
            <p:cNvPr id="36" name="Owal 35">
              <a:extLst>
                <a:ext uri="{FF2B5EF4-FFF2-40B4-BE49-F238E27FC236}">
                  <a16:creationId xmlns:a16="http://schemas.microsoft.com/office/drawing/2014/main" id="{C606AF85-AAD3-FFC0-5087-62BE5EF7635C}"/>
                </a:ext>
              </a:extLst>
            </p:cNvPr>
            <p:cNvSpPr/>
            <p:nvPr/>
          </p:nvSpPr>
          <p:spPr>
            <a:xfrm>
              <a:off x="718458" y="3573351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5" name="Grafika 4" descr="Zamykać z wypełnieniem pełnym">
              <a:extLst>
                <a:ext uri="{FF2B5EF4-FFF2-40B4-BE49-F238E27FC236}">
                  <a16:creationId xmlns:a16="http://schemas.microsoft.com/office/drawing/2014/main" id="{6B694B6C-F50A-4DAD-C6F0-170783E3A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01810" y="3678116"/>
              <a:ext cx="648000" cy="648000"/>
            </a:xfrm>
            <a:prstGeom prst="rect">
              <a:avLst/>
            </a:prstGeom>
          </p:spPr>
        </p:pic>
      </p:grpSp>
      <p:pic>
        <p:nvPicPr>
          <p:cNvPr id="17" name="Grafika 16" descr="Sześcian z wypełnieniem pełnym">
            <a:extLst>
              <a:ext uri="{FF2B5EF4-FFF2-40B4-BE49-F238E27FC236}">
                <a16:creationId xmlns:a16="http://schemas.microsoft.com/office/drawing/2014/main" id="{8D910C53-D429-2D77-6BE7-B2869684699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27" name="Grafika 26" descr="Kształty podstawowe z wypełnieniem pełnym">
            <a:extLst>
              <a:ext uri="{FF2B5EF4-FFF2-40B4-BE49-F238E27FC236}">
                <a16:creationId xmlns:a16="http://schemas.microsoft.com/office/drawing/2014/main" id="{A8FF21FC-EBE3-4C5C-4675-F11339844F7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3" name="Grafika 32" descr="DNA z wypełnieniem pełnym">
            <a:extLst>
              <a:ext uri="{FF2B5EF4-FFF2-40B4-BE49-F238E27FC236}">
                <a16:creationId xmlns:a16="http://schemas.microsoft.com/office/drawing/2014/main" id="{C3456B32-4F98-CDDB-D1A9-76634E95A26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9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3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9E813D-BE25-AF12-790C-B349CA974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DFC164DB-5018-D2D1-5A23-F7FC3944D16D}"/>
              </a:ext>
            </a:extLst>
          </p:cNvPr>
          <p:cNvSpPr/>
          <p:nvPr/>
        </p:nvSpPr>
        <p:spPr>
          <a:xfrm>
            <a:off x="0" y="-9261169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307B47D7-E53E-7FBF-04DA-3FB433B09D86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Biological</a:t>
            </a:r>
            <a:r>
              <a:rPr lang="pl-PL" cap="small" spc="3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use-cases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075C5AD5-873C-BCD5-EF00-E4451B1BF8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upa 6">
            <a:extLst>
              <a:ext uri="{FF2B5EF4-FFF2-40B4-BE49-F238E27FC236}">
                <a16:creationId xmlns:a16="http://schemas.microsoft.com/office/drawing/2014/main" id="{B93433F1-3FEA-FE41-E0FE-914BB99AC31B}"/>
              </a:ext>
            </a:extLst>
          </p:cNvPr>
          <p:cNvGrpSpPr/>
          <p:nvPr/>
        </p:nvGrpSpPr>
        <p:grpSpPr>
          <a:xfrm>
            <a:off x="159658" y="5886840"/>
            <a:ext cx="827314" cy="827314"/>
            <a:chOff x="137885" y="5908612"/>
            <a:chExt cx="827314" cy="827314"/>
          </a:xfrm>
        </p:grpSpPr>
        <p:sp>
          <p:nvSpPr>
            <p:cNvPr id="8" name="Owal 7">
              <a:extLst>
                <a:ext uri="{FF2B5EF4-FFF2-40B4-BE49-F238E27FC236}">
                  <a16:creationId xmlns:a16="http://schemas.microsoft.com/office/drawing/2014/main" id="{23C7CB81-FA56-404B-0277-00E4965466AA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9" name="Grafika 8" descr="Wyjście z wypełnieniem pełnym">
              <a:extLst>
                <a:ext uri="{FF2B5EF4-FFF2-40B4-BE49-F238E27FC236}">
                  <a16:creationId xmlns:a16="http://schemas.microsoft.com/office/drawing/2014/main" id="{D3CE7D50-F339-80D7-E45F-8A67AC7D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grpSp>
        <p:nvGrpSpPr>
          <p:cNvPr id="19" name="Grupa 18">
            <a:extLst>
              <a:ext uri="{FF2B5EF4-FFF2-40B4-BE49-F238E27FC236}">
                <a16:creationId xmlns:a16="http://schemas.microsoft.com/office/drawing/2014/main" id="{3E69F72D-F2AC-081A-E631-CB8026607C98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20" name="Owal 19">
              <a:extLst>
                <a:ext uri="{FF2B5EF4-FFF2-40B4-BE49-F238E27FC236}">
                  <a16:creationId xmlns:a16="http://schemas.microsoft.com/office/drawing/2014/main" id="{DB5B0DC3-4767-D741-A9D9-9C4E4EA957A7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1" name="Grafika 20" descr="Znak zapytania z wypełnieniem pełnym">
              <a:extLst>
                <a:ext uri="{FF2B5EF4-FFF2-40B4-BE49-F238E27FC236}">
                  <a16:creationId xmlns:a16="http://schemas.microsoft.com/office/drawing/2014/main" id="{4AB60865-EC47-B6CC-3162-1F19431EE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8" name="Grupa 27">
            <a:extLst>
              <a:ext uri="{FF2B5EF4-FFF2-40B4-BE49-F238E27FC236}">
                <a16:creationId xmlns:a16="http://schemas.microsoft.com/office/drawing/2014/main" id="{0E1D0F32-FAB4-0EBC-FD37-B498A7073976}"/>
              </a:ext>
            </a:extLst>
          </p:cNvPr>
          <p:cNvGrpSpPr/>
          <p:nvPr/>
        </p:nvGrpSpPr>
        <p:grpSpPr>
          <a:xfrm>
            <a:off x="718457" y="4730118"/>
            <a:ext cx="827314" cy="827314"/>
            <a:chOff x="718457" y="4730118"/>
            <a:chExt cx="827314" cy="827314"/>
          </a:xfrm>
        </p:grpSpPr>
        <p:sp>
          <p:nvSpPr>
            <p:cNvPr id="39" name="Owal 38">
              <a:extLst>
                <a:ext uri="{FF2B5EF4-FFF2-40B4-BE49-F238E27FC236}">
                  <a16:creationId xmlns:a16="http://schemas.microsoft.com/office/drawing/2014/main" id="{3674BD44-3EEA-93CF-12D2-D05439C94987}"/>
                </a:ext>
              </a:extLst>
            </p:cNvPr>
            <p:cNvSpPr/>
            <p:nvPr/>
          </p:nvSpPr>
          <p:spPr>
            <a:xfrm>
              <a:off x="718457" y="4730118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l-PL" dirty="0"/>
                <a:t>Sześcian</a:t>
              </a:r>
            </a:p>
          </p:txBody>
        </p:sp>
        <p:pic>
          <p:nvPicPr>
            <p:cNvPr id="18" name="Grafika 17" descr="DNA z wypełnieniem pełnym">
              <a:extLst>
                <a:ext uri="{FF2B5EF4-FFF2-40B4-BE49-F238E27FC236}">
                  <a16:creationId xmlns:a16="http://schemas.microsoft.com/office/drawing/2014/main" id="{097832CF-6096-8FB4-089C-6C6051632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08115" y="4814830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fika 33" descr="Sześcian z wypełnieniem pełnym">
            <a:extLst>
              <a:ext uri="{FF2B5EF4-FFF2-40B4-BE49-F238E27FC236}">
                <a16:creationId xmlns:a16="http://schemas.microsoft.com/office/drawing/2014/main" id="{84118B70-F81A-3722-0EAE-51DF20DC6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8515" y="1340121"/>
            <a:ext cx="648000" cy="648000"/>
          </a:xfrm>
          <a:prstGeom prst="rect">
            <a:avLst/>
          </a:prstGeom>
        </p:spPr>
      </p:pic>
      <p:pic>
        <p:nvPicPr>
          <p:cNvPr id="35" name="Grafika 34" descr="Kształty podstawowe z wypełnieniem pełnym">
            <a:extLst>
              <a:ext uri="{FF2B5EF4-FFF2-40B4-BE49-F238E27FC236}">
                <a16:creationId xmlns:a16="http://schemas.microsoft.com/office/drawing/2014/main" id="{75A2360C-2AC7-5AB2-B2D5-1ED63EBF19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36" name="Grafika 35" descr="Zamykać z wypełnieniem pełnym">
            <a:extLst>
              <a:ext uri="{FF2B5EF4-FFF2-40B4-BE49-F238E27FC236}">
                <a16:creationId xmlns:a16="http://schemas.microsoft.com/office/drawing/2014/main" id="{BEA72768-DEA3-7318-B9C0-E84BC14F0B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6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4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AEA90-D21B-B400-E949-3E0EE1B80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rostokąt zaokrąglony 28">
            <a:extLst>
              <a:ext uri="{FF2B5EF4-FFF2-40B4-BE49-F238E27FC236}">
                <a16:creationId xmlns:a16="http://schemas.microsoft.com/office/drawing/2014/main" id="{23CB10BA-5610-6CBE-3163-BD51555E9C37}"/>
              </a:ext>
            </a:extLst>
          </p:cNvPr>
          <p:cNvSpPr/>
          <p:nvPr/>
        </p:nvSpPr>
        <p:spPr>
          <a:xfrm>
            <a:off x="3866249" y="4150698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8" name="Grafika 27" descr="Zamykać z wypełnieniem pełnym">
            <a:extLst>
              <a:ext uri="{FF2B5EF4-FFF2-40B4-BE49-F238E27FC236}">
                <a16:creationId xmlns:a16="http://schemas.microsoft.com/office/drawing/2014/main" id="{2AF7E69A-58B5-3A03-7157-867BE86E5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6511" y="4342820"/>
            <a:ext cx="2062004" cy="2062004"/>
          </a:xfrm>
          <a:prstGeom prst="rect">
            <a:avLst/>
          </a:prstGeom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74C8111E-9D1A-DF73-F9F9-925D618BF182}"/>
              </a:ext>
            </a:extLst>
          </p:cNvPr>
          <p:cNvSpPr txBox="1"/>
          <p:nvPr/>
        </p:nvSpPr>
        <p:spPr>
          <a:xfrm>
            <a:off x="3935192" y="4657991"/>
            <a:ext cx="3331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Including</a:t>
            </a:r>
            <a:r>
              <a:rPr lang="pl-PL" sz="3200" dirty="0"/>
              <a:t> </a:t>
            </a:r>
            <a:r>
              <a:rPr lang="pl-PL" sz="3200" dirty="0" err="1"/>
              <a:t>prior</a:t>
            </a:r>
            <a:r>
              <a:rPr lang="pl-PL" sz="3200" dirty="0"/>
              <a:t> </a:t>
            </a:r>
            <a:r>
              <a:rPr lang="pl-PL" sz="3200" dirty="0" err="1"/>
              <a:t>knowledge</a:t>
            </a:r>
            <a:r>
              <a:rPr lang="pl-PL" sz="3200" dirty="0"/>
              <a:t> </a:t>
            </a:r>
            <a:r>
              <a:rPr lang="pl-PL" sz="3200" dirty="0" err="1"/>
              <a:t>can</a:t>
            </a:r>
            <a:r>
              <a:rPr lang="pl-PL" sz="3200" dirty="0"/>
              <a:t> </a:t>
            </a:r>
            <a:r>
              <a:rPr lang="pl-PL" sz="3200" dirty="0" err="1"/>
              <a:t>enhance</a:t>
            </a:r>
            <a:r>
              <a:rPr lang="pl-PL" sz="3200" dirty="0"/>
              <a:t> </a:t>
            </a:r>
            <a:r>
              <a:rPr lang="pl-PL" sz="3200" dirty="0" err="1"/>
              <a:t>results</a:t>
            </a:r>
            <a:endParaRPr lang="pl-PL" sz="3200" dirty="0"/>
          </a:p>
        </p:txBody>
      </p:sp>
      <p:sp>
        <p:nvSpPr>
          <p:cNvPr id="25" name="Prostokąt zaokrąglony 24">
            <a:extLst>
              <a:ext uri="{FF2B5EF4-FFF2-40B4-BE49-F238E27FC236}">
                <a16:creationId xmlns:a16="http://schemas.microsoft.com/office/drawing/2014/main" id="{83CDCF24-DC6E-19B5-0C66-47FB63CC1E3D}"/>
              </a:ext>
            </a:extLst>
          </p:cNvPr>
          <p:cNvSpPr/>
          <p:nvPr/>
        </p:nvSpPr>
        <p:spPr>
          <a:xfrm>
            <a:off x="6442531" y="136345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" name="Grafika 29" descr="Kształty podstawowe z wypełnieniem pełnym">
            <a:extLst>
              <a:ext uri="{FF2B5EF4-FFF2-40B4-BE49-F238E27FC236}">
                <a16:creationId xmlns:a16="http://schemas.microsoft.com/office/drawing/2014/main" id="{E8EB5186-C540-49EB-1A2C-90E939008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5127" y="1492901"/>
            <a:ext cx="2353061" cy="2353061"/>
          </a:xfrm>
          <a:prstGeom prst="rect">
            <a:avLst/>
          </a:prstGeom>
        </p:spPr>
      </p:pic>
      <p:sp>
        <p:nvSpPr>
          <p:cNvPr id="27" name="pole tekstowe 26">
            <a:extLst>
              <a:ext uri="{FF2B5EF4-FFF2-40B4-BE49-F238E27FC236}">
                <a16:creationId xmlns:a16="http://schemas.microsoft.com/office/drawing/2014/main" id="{09F4E036-0F36-EEC8-8EEC-82B6C65E6E3F}"/>
              </a:ext>
            </a:extLst>
          </p:cNvPr>
          <p:cNvSpPr txBox="1"/>
          <p:nvPr/>
        </p:nvSpPr>
        <p:spPr>
          <a:xfrm>
            <a:off x="6511474" y="1636134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Differential</a:t>
            </a:r>
            <a:r>
              <a:rPr lang="pl-PL" sz="3200" dirty="0"/>
              <a:t> </a:t>
            </a:r>
            <a:r>
              <a:rPr lang="pl-PL" sz="3200" dirty="0" err="1"/>
              <a:t>Gene</a:t>
            </a:r>
            <a:r>
              <a:rPr lang="pl-PL" sz="3200" dirty="0"/>
              <a:t> </a:t>
            </a:r>
            <a:r>
              <a:rPr lang="pl-PL" sz="3200" dirty="0" err="1"/>
              <a:t>Expression</a:t>
            </a:r>
            <a:r>
              <a:rPr lang="pl-PL" sz="3200" dirty="0"/>
              <a:t> as a </a:t>
            </a:r>
            <a:r>
              <a:rPr lang="pl-PL" sz="3200" dirty="0" err="1"/>
              <a:t>tool</a:t>
            </a:r>
            <a:r>
              <a:rPr lang="pl-PL" sz="3200" dirty="0"/>
              <a:t> for </a:t>
            </a:r>
            <a:r>
              <a:rPr lang="pl-PL" sz="3200" dirty="0" err="1"/>
              <a:t>estimating</a:t>
            </a:r>
            <a:r>
              <a:rPr lang="pl-PL" sz="3200" dirty="0"/>
              <a:t> </a:t>
            </a:r>
            <a:r>
              <a:rPr lang="pl-PL" sz="3200" dirty="0" err="1"/>
              <a:t>treatement</a:t>
            </a:r>
            <a:r>
              <a:rPr lang="pl-PL" sz="3200" dirty="0"/>
              <a:t> </a:t>
            </a:r>
            <a:r>
              <a:rPr lang="pl-PL" sz="3200" dirty="0" err="1"/>
              <a:t>effect</a:t>
            </a:r>
            <a:endParaRPr lang="pl-PL" sz="3200" dirty="0"/>
          </a:p>
        </p:txBody>
      </p:sp>
      <p:sp>
        <p:nvSpPr>
          <p:cNvPr id="33" name="Prostokąt zaokrąglony 32">
            <a:extLst>
              <a:ext uri="{FF2B5EF4-FFF2-40B4-BE49-F238E27FC236}">
                <a16:creationId xmlns:a16="http://schemas.microsoft.com/office/drawing/2014/main" id="{A3F9B640-F0F1-0F6D-D68B-0B6DDC280C6B}"/>
              </a:ext>
            </a:extLst>
          </p:cNvPr>
          <p:cNvSpPr/>
          <p:nvPr/>
        </p:nvSpPr>
        <p:spPr>
          <a:xfrm>
            <a:off x="1703619" y="135024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" name="Grafika 2" descr="Sześcian z wypełnieniem pełnym">
            <a:extLst>
              <a:ext uri="{FF2B5EF4-FFF2-40B4-BE49-F238E27FC236}">
                <a16:creationId xmlns:a16="http://schemas.microsoft.com/office/drawing/2014/main" id="{4810DBB9-CFAA-9465-8AB4-8A573C5137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81617" y="1416345"/>
            <a:ext cx="2512916" cy="2512916"/>
          </a:xfrm>
          <a:prstGeom prst="rect">
            <a:avLst/>
          </a:prstGeom>
        </p:spPr>
      </p:pic>
      <p:sp>
        <p:nvSpPr>
          <p:cNvPr id="35" name="pole tekstowe 34">
            <a:extLst>
              <a:ext uri="{FF2B5EF4-FFF2-40B4-BE49-F238E27FC236}">
                <a16:creationId xmlns:a16="http://schemas.microsoft.com/office/drawing/2014/main" id="{7CE13520-D51A-01BA-50C9-F73A6EAA3D76}"/>
              </a:ext>
            </a:extLst>
          </p:cNvPr>
          <p:cNvSpPr txBox="1"/>
          <p:nvPr/>
        </p:nvSpPr>
        <p:spPr>
          <a:xfrm>
            <a:off x="1772562" y="1619910"/>
            <a:ext cx="33310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The </a:t>
            </a:r>
            <a:r>
              <a:rPr lang="pl-PL" sz="3200" dirty="0" err="1"/>
              <a:t>basics</a:t>
            </a:r>
            <a:r>
              <a:rPr lang="pl-PL" sz="3200" dirty="0"/>
              <a:t> of </a:t>
            </a:r>
            <a:r>
              <a:rPr lang="pl-PL" sz="3200" dirty="0" err="1"/>
              <a:t>probability</a:t>
            </a:r>
            <a:r>
              <a:rPr lang="pl-PL" sz="3200" dirty="0"/>
              <a:t> </a:t>
            </a:r>
            <a:r>
              <a:rPr lang="pl-PL" sz="3200" dirty="0" err="1"/>
              <a:t>theory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necessary</a:t>
            </a:r>
            <a:r>
              <a:rPr lang="pl-PL" sz="3200" dirty="0"/>
              <a:t> to </a:t>
            </a:r>
            <a:r>
              <a:rPr lang="pl-PL" sz="3200" dirty="0" err="1"/>
              <a:t>understand</a:t>
            </a:r>
            <a:r>
              <a:rPr lang="pl-PL" sz="3200" dirty="0"/>
              <a:t> data </a:t>
            </a:r>
          </a:p>
        </p:txBody>
      </p:sp>
      <p:sp>
        <p:nvSpPr>
          <p:cNvPr id="68" name="Dowolny kształt 67">
            <a:extLst>
              <a:ext uri="{FF2B5EF4-FFF2-40B4-BE49-F238E27FC236}">
                <a16:creationId xmlns:a16="http://schemas.microsoft.com/office/drawing/2014/main" id="{93B0B8F2-7E42-5A0C-5362-796F0EF9500D}"/>
              </a:ext>
            </a:extLst>
          </p:cNvPr>
          <p:cNvSpPr/>
          <p:nvPr/>
        </p:nvSpPr>
        <p:spPr>
          <a:xfrm>
            <a:off x="2234" y="-8099503"/>
            <a:ext cx="1132114" cy="28799999"/>
          </a:xfrm>
          <a:custGeom>
            <a:avLst/>
            <a:gdLst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32114 w 1132114"/>
              <a:gd name="connsiteY1" fmla="*/ 13754114 h 28799999"/>
              <a:gd name="connsiteX2" fmla="*/ 435428 w 1132114"/>
              <a:gd name="connsiteY2" fmla="*/ 14399999 h 28799999"/>
              <a:gd name="connsiteX3" fmla="*/ 1132114 w 1132114"/>
              <a:gd name="connsiteY3" fmla="*/ 15045884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435428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77269"/>
              <a:gd name="connsiteY0" fmla="*/ 0 h 28799999"/>
              <a:gd name="connsiteX1" fmla="*/ 1132114 w 1177269"/>
              <a:gd name="connsiteY1" fmla="*/ 13754114 h 28799999"/>
              <a:gd name="connsiteX2" fmla="*/ 522514 w 1177269"/>
              <a:gd name="connsiteY2" fmla="*/ 14399999 h 28799999"/>
              <a:gd name="connsiteX3" fmla="*/ 1132114 w 1177269"/>
              <a:gd name="connsiteY3" fmla="*/ 15045884 h 28799999"/>
              <a:gd name="connsiteX4" fmla="*/ 1132114 w 1177269"/>
              <a:gd name="connsiteY4" fmla="*/ 28799999 h 28799999"/>
              <a:gd name="connsiteX5" fmla="*/ 0 w 1177269"/>
              <a:gd name="connsiteY5" fmla="*/ 28799999 h 28799999"/>
              <a:gd name="connsiteX6" fmla="*/ 0 w 1177269"/>
              <a:gd name="connsiteY6" fmla="*/ 0 h 28799999"/>
              <a:gd name="connsiteX7" fmla="*/ 1132114 w 1177269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32114 w 1138565"/>
              <a:gd name="connsiteY3" fmla="*/ 15045884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8565"/>
              <a:gd name="connsiteY0" fmla="*/ 0 h 28799999"/>
              <a:gd name="connsiteX1" fmla="*/ 1132114 w 1138565"/>
              <a:gd name="connsiteY1" fmla="*/ 13754114 h 28799999"/>
              <a:gd name="connsiteX2" fmla="*/ 522514 w 1138565"/>
              <a:gd name="connsiteY2" fmla="*/ 14399999 h 28799999"/>
              <a:gd name="connsiteX3" fmla="*/ 1117599 w 1138565"/>
              <a:gd name="connsiteY3" fmla="*/ 15205541 h 28799999"/>
              <a:gd name="connsiteX4" fmla="*/ 1132114 w 1138565"/>
              <a:gd name="connsiteY4" fmla="*/ 28799999 h 28799999"/>
              <a:gd name="connsiteX5" fmla="*/ 0 w 1138565"/>
              <a:gd name="connsiteY5" fmla="*/ 28799999 h 28799999"/>
              <a:gd name="connsiteX6" fmla="*/ 0 w 1138565"/>
              <a:gd name="connsiteY6" fmla="*/ 0 h 28799999"/>
              <a:gd name="connsiteX7" fmla="*/ 1132114 w 1138565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  <a:gd name="connsiteX0" fmla="*/ 1132114 w 1132114"/>
              <a:gd name="connsiteY0" fmla="*/ 0 h 28799999"/>
              <a:gd name="connsiteX1" fmla="*/ 1117600 w 1132114"/>
              <a:gd name="connsiteY1" fmla="*/ 13579943 h 28799999"/>
              <a:gd name="connsiteX2" fmla="*/ 522514 w 1132114"/>
              <a:gd name="connsiteY2" fmla="*/ 14399999 h 28799999"/>
              <a:gd name="connsiteX3" fmla="*/ 1117599 w 1132114"/>
              <a:gd name="connsiteY3" fmla="*/ 15205541 h 28799999"/>
              <a:gd name="connsiteX4" fmla="*/ 1132114 w 1132114"/>
              <a:gd name="connsiteY4" fmla="*/ 28799999 h 28799999"/>
              <a:gd name="connsiteX5" fmla="*/ 0 w 1132114"/>
              <a:gd name="connsiteY5" fmla="*/ 28799999 h 28799999"/>
              <a:gd name="connsiteX6" fmla="*/ 0 w 1132114"/>
              <a:gd name="connsiteY6" fmla="*/ 0 h 28799999"/>
              <a:gd name="connsiteX7" fmla="*/ 1132114 w 1132114"/>
              <a:gd name="connsiteY7" fmla="*/ 0 h 287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2114" h="28799999">
                <a:moveTo>
                  <a:pt x="1132114" y="0"/>
                </a:moveTo>
                <a:cubicBezTo>
                  <a:pt x="1132114" y="4584705"/>
                  <a:pt x="1132115" y="13328057"/>
                  <a:pt x="1117600" y="13579943"/>
                </a:cubicBezTo>
                <a:cubicBezTo>
                  <a:pt x="1103085" y="13831829"/>
                  <a:pt x="522514" y="13853292"/>
                  <a:pt x="522514" y="14399999"/>
                </a:cubicBezTo>
                <a:cubicBezTo>
                  <a:pt x="522514" y="14946706"/>
                  <a:pt x="1117599" y="14837542"/>
                  <a:pt x="1117599" y="15205541"/>
                </a:cubicBezTo>
                <a:cubicBezTo>
                  <a:pt x="1117599" y="15573540"/>
                  <a:pt x="1127276" y="24268513"/>
                  <a:pt x="1132114" y="28799999"/>
                </a:cubicBezTo>
                <a:lnTo>
                  <a:pt x="0" y="28799999"/>
                </a:lnTo>
                <a:lnTo>
                  <a:pt x="0" y="0"/>
                </a:lnTo>
                <a:lnTo>
                  <a:pt x="113211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 dirty="0"/>
          </a:p>
        </p:txBody>
      </p:sp>
      <p:sp>
        <p:nvSpPr>
          <p:cNvPr id="73" name="Tytuł 1">
            <a:extLst>
              <a:ext uri="{FF2B5EF4-FFF2-40B4-BE49-F238E27FC236}">
                <a16:creationId xmlns:a16="http://schemas.microsoft.com/office/drawing/2014/main" id="{5FA357BB-22CC-74BF-E4A6-EBC1775C5942}"/>
              </a:ext>
            </a:extLst>
          </p:cNvPr>
          <p:cNvSpPr txBox="1">
            <a:spLocks/>
          </p:cNvSpPr>
          <p:nvPr/>
        </p:nvSpPr>
        <p:spPr>
          <a:xfrm>
            <a:off x="1132115" y="214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cap="small" spc="300" dirty="0" err="1">
                <a:solidFill>
                  <a:schemeClr val="bg1"/>
                </a:solidFill>
                <a:latin typeface="Cambria" panose="02040503050406030204" pitchFamily="18" charset="0"/>
              </a:rPr>
              <a:t>Wrap-Up</a:t>
            </a:r>
            <a:endParaRPr lang="pl-PL" cap="small" spc="3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14:cNvPr>
              <p14:cNvContentPartPr/>
              <p14:nvPr/>
            </p14:nvContentPartPr>
            <p14:xfrm>
              <a:off x="4882686" y="1010600"/>
              <a:ext cx="3555360" cy="59400"/>
            </p14:xfrm>
          </p:contentPart>
        </mc:Choice>
        <mc:Fallback>
          <p:pic>
            <p:nvPicPr>
              <p:cNvPr id="74" name="Pismo odręczne 73">
                <a:extLst>
                  <a:ext uri="{FF2B5EF4-FFF2-40B4-BE49-F238E27FC236}">
                    <a16:creationId xmlns:a16="http://schemas.microsoft.com/office/drawing/2014/main" id="{C58D772D-8A78-4571-0ABB-3B4C7AD9171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4686" y="992600"/>
                <a:ext cx="3591000" cy="9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upa 17">
            <a:extLst>
              <a:ext uri="{FF2B5EF4-FFF2-40B4-BE49-F238E27FC236}">
                <a16:creationId xmlns:a16="http://schemas.microsoft.com/office/drawing/2014/main" id="{08EBA86C-2A2C-386D-1986-21A1F0CD4E44}"/>
              </a:ext>
            </a:extLst>
          </p:cNvPr>
          <p:cNvGrpSpPr/>
          <p:nvPr/>
        </p:nvGrpSpPr>
        <p:grpSpPr>
          <a:xfrm>
            <a:off x="150726" y="103120"/>
            <a:ext cx="827314" cy="827314"/>
            <a:chOff x="150726" y="103120"/>
            <a:chExt cx="827314" cy="827314"/>
          </a:xfrm>
        </p:grpSpPr>
        <p:sp>
          <p:nvSpPr>
            <p:cNvPr id="19" name="Owal 18">
              <a:extLst>
                <a:ext uri="{FF2B5EF4-FFF2-40B4-BE49-F238E27FC236}">
                  <a16:creationId xmlns:a16="http://schemas.microsoft.com/office/drawing/2014/main" id="{A70BDFF4-323E-098D-864D-74D9E37C82ED}"/>
                </a:ext>
              </a:extLst>
            </p:cNvPr>
            <p:cNvSpPr/>
            <p:nvPr/>
          </p:nvSpPr>
          <p:spPr>
            <a:xfrm>
              <a:off x="150726" y="103120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0" name="Grafika 19" descr="Znak zapytania z wypełnieniem pełnym">
              <a:extLst>
                <a:ext uri="{FF2B5EF4-FFF2-40B4-BE49-F238E27FC236}">
                  <a16:creationId xmlns:a16="http://schemas.microsoft.com/office/drawing/2014/main" id="{055EB633-096E-7AF9-AB4C-99082625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9315" y="192777"/>
              <a:ext cx="648000" cy="648000"/>
            </a:xfrm>
            <a:prstGeom prst="rect">
              <a:avLst/>
            </a:prstGeom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6D55F695-9062-D121-699D-315C5372EBE1}"/>
              </a:ext>
            </a:extLst>
          </p:cNvPr>
          <p:cNvGrpSpPr/>
          <p:nvPr/>
        </p:nvGrpSpPr>
        <p:grpSpPr>
          <a:xfrm>
            <a:off x="718456" y="5886840"/>
            <a:ext cx="827314" cy="827314"/>
            <a:chOff x="137885" y="5908612"/>
            <a:chExt cx="827314" cy="827314"/>
          </a:xfrm>
        </p:grpSpPr>
        <p:sp>
          <p:nvSpPr>
            <p:cNvPr id="22" name="Owal 21">
              <a:extLst>
                <a:ext uri="{FF2B5EF4-FFF2-40B4-BE49-F238E27FC236}">
                  <a16:creationId xmlns:a16="http://schemas.microsoft.com/office/drawing/2014/main" id="{6C628E1B-0865-C2E7-E006-E32511C63E34}"/>
                </a:ext>
              </a:extLst>
            </p:cNvPr>
            <p:cNvSpPr/>
            <p:nvPr/>
          </p:nvSpPr>
          <p:spPr>
            <a:xfrm>
              <a:off x="137885" y="5908612"/>
              <a:ext cx="827314" cy="8273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23" name="Grafika 22" descr="Wyjście z wypełnieniem pełnym">
              <a:extLst>
                <a:ext uri="{FF2B5EF4-FFF2-40B4-BE49-F238E27FC236}">
                  <a16:creationId xmlns:a16="http://schemas.microsoft.com/office/drawing/2014/main" id="{CDE51FCC-C26D-BE0C-E9A1-DE52340D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88171" y="5983755"/>
              <a:ext cx="648000" cy="648000"/>
            </a:xfrm>
            <a:prstGeom prst="rect">
              <a:avLst/>
            </a:prstGeom>
          </p:spPr>
        </p:pic>
      </p:grpSp>
      <p:sp>
        <p:nvSpPr>
          <p:cNvPr id="37" name="Prostokąt zaokrąglony 36">
            <a:extLst>
              <a:ext uri="{FF2B5EF4-FFF2-40B4-BE49-F238E27FC236}">
                <a16:creationId xmlns:a16="http://schemas.microsoft.com/office/drawing/2014/main" id="{AC1C683B-7225-624E-F99B-0884C667461E}"/>
              </a:ext>
            </a:extLst>
          </p:cNvPr>
          <p:cNvSpPr/>
          <p:nvPr/>
        </p:nvSpPr>
        <p:spPr>
          <a:xfrm>
            <a:off x="8473773" y="4134499"/>
            <a:ext cx="3468912" cy="260142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Grafika 5" descr="Kształty podstawowe z wypełnieniem pełnym">
            <a:extLst>
              <a:ext uri="{FF2B5EF4-FFF2-40B4-BE49-F238E27FC236}">
                <a16:creationId xmlns:a16="http://schemas.microsoft.com/office/drawing/2014/main" id="{F3803023-3929-281F-ABC2-5B9183401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4801" y="2507561"/>
            <a:ext cx="648000" cy="648000"/>
          </a:xfrm>
          <a:prstGeom prst="rect">
            <a:avLst/>
          </a:prstGeom>
        </p:spPr>
      </p:pic>
      <p:pic>
        <p:nvPicPr>
          <p:cNvPr id="7" name="Grafika 6" descr="Zamykać z wypełnieniem pełnym">
            <a:extLst>
              <a:ext uri="{FF2B5EF4-FFF2-40B4-BE49-F238E27FC236}">
                <a16:creationId xmlns:a16="http://schemas.microsoft.com/office/drawing/2014/main" id="{980E76D7-DF41-4E28-5664-F8885642FC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2210" y="3694820"/>
            <a:ext cx="648000" cy="648000"/>
          </a:xfrm>
          <a:prstGeom prst="rect">
            <a:avLst/>
          </a:prstGeom>
        </p:spPr>
      </p:pic>
      <p:pic>
        <p:nvPicPr>
          <p:cNvPr id="24" name="Grafika 23" descr="DNA z wypełnieniem pełnym">
            <a:extLst>
              <a:ext uri="{FF2B5EF4-FFF2-40B4-BE49-F238E27FC236}">
                <a16:creationId xmlns:a16="http://schemas.microsoft.com/office/drawing/2014/main" id="{283FBAB9-E6A9-1116-9295-DE08C4218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9316" y="4814808"/>
            <a:ext cx="648000" cy="648000"/>
          </a:xfrm>
          <a:prstGeom prst="rect">
            <a:avLst/>
          </a:prstGeom>
        </p:spPr>
      </p:pic>
      <p:pic>
        <p:nvPicPr>
          <p:cNvPr id="26" name="Grafika 25" descr="DNA z wypełnieniem pełnym">
            <a:extLst>
              <a:ext uri="{FF2B5EF4-FFF2-40B4-BE49-F238E27FC236}">
                <a16:creationId xmlns:a16="http://schemas.microsoft.com/office/drawing/2014/main" id="{BAE3F6D7-6247-2873-67E1-ACAF710FA5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93422" y="4242452"/>
            <a:ext cx="2429613" cy="2429613"/>
          </a:xfrm>
          <a:prstGeom prst="rect">
            <a:avLst/>
          </a:prstGeom>
        </p:spPr>
      </p:pic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1EA6D02-EB67-DC8C-9141-9C92D0E65000}"/>
              </a:ext>
            </a:extLst>
          </p:cNvPr>
          <p:cNvSpPr txBox="1"/>
          <p:nvPr/>
        </p:nvSpPr>
        <p:spPr>
          <a:xfrm>
            <a:off x="8571742" y="4649580"/>
            <a:ext cx="3331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/>
              <a:t>A </a:t>
            </a:r>
            <a:r>
              <a:rPr lang="pl-PL" sz="3200" dirty="0" err="1"/>
              <a:t>few</a:t>
            </a:r>
            <a:r>
              <a:rPr lang="pl-PL" sz="3200" dirty="0"/>
              <a:t> </a:t>
            </a:r>
            <a:r>
              <a:rPr lang="pl-PL" sz="3200" dirty="0" err="1"/>
              <a:t>databases</a:t>
            </a:r>
            <a:r>
              <a:rPr lang="pl-PL" sz="3200" dirty="0"/>
              <a:t> with </a:t>
            </a:r>
            <a:r>
              <a:rPr lang="pl-PL" sz="3200" dirty="0" err="1"/>
              <a:t>genes</a:t>
            </a:r>
            <a:r>
              <a:rPr lang="pl-PL" sz="3200" dirty="0"/>
              <a:t> and protein </a:t>
            </a:r>
            <a:r>
              <a:rPr lang="pl-PL" sz="3200" dirty="0" err="1"/>
              <a:t>sequences</a:t>
            </a:r>
            <a:endParaRPr lang="pl-PL" sz="3200" dirty="0"/>
          </a:p>
        </p:txBody>
      </p:sp>
      <p:pic>
        <p:nvPicPr>
          <p:cNvPr id="32" name="Grafika 31" descr="Sześcian z wypełnieniem pełnym">
            <a:extLst>
              <a:ext uri="{FF2B5EF4-FFF2-40B4-BE49-F238E27FC236}">
                <a16:creationId xmlns:a16="http://schemas.microsoft.com/office/drawing/2014/main" id="{A485B76E-C1F2-F29C-8B36-7A0B1BD6F6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20915" y="1492521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94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6043</TotalTime>
  <Words>75</Words>
  <Application>Microsoft Macintosh PowerPoint</Application>
  <PresentationFormat>Panoramiczny</PresentationFormat>
  <Paragraphs>17</Paragraphs>
  <Slides>7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2" baseType="lpstr">
      <vt:lpstr>Aptos</vt:lpstr>
      <vt:lpstr>Arial</vt:lpstr>
      <vt:lpstr>Calibri</vt:lpstr>
      <vt:lpstr>Cambria</vt:lpstr>
      <vt:lpstr>Office Theme</vt:lpstr>
      <vt:lpstr>    Visualization and dimensionality reduction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Paweł Dąbrowski-Tumański</cp:lastModifiedBy>
  <cp:revision>28</cp:revision>
  <dcterms:created xsi:type="dcterms:W3CDTF">2013-01-27T09:14:16Z</dcterms:created>
  <dcterms:modified xsi:type="dcterms:W3CDTF">2025-10-10T09:54:13Z</dcterms:modified>
  <cp:category/>
</cp:coreProperties>
</file>